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7"/>
  </p:notesMasterIdLst>
  <p:handoutMasterIdLst>
    <p:handoutMasterId r:id="rId48"/>
  </p:handoutMasterIdLst>
  <p:sldIdLst>
    <p:sldId id="2033" r:id="rId2"/>
    <p:sldId id="2138" r:id="rId3"/>
    <p:sldId id="2141" r:id="rId4"/>
    <p:sldId id="2142" r:id="rId5"/>
    <p:sldId id="2140" r:id="rId6"/>
    <p:sldId id="2095" r:id="rId7"/>
    <p:sldId id="2096" r:id="rId8"/>
    <p:sldId id="2098" r:id="rId9"/>
    <p:sldId id="2099" r:id="rId10"/>
    <p:sldId id="2100" r:id="rId11"/>
    <p:sldId id="2101" r:id="rId12"/>
    <p:sldId id="2102" r:id="rId13"/>
    <p:sldId id="2103" r:id="rId14"/>
    <p:sldId id="2104" r:id="rId15"/>
    <p:sldId id="2105" r:id="rId16"/>
    <p:sldId id="2106" r:id="rId17"/>
    <p:sldId id="2107" r:id="rId18"/>
    <p:sldId id="2108" r:id="rId19"/>
    <p:sldId id="2109" r:id="rId20"/>
    <p:sldId id="2110" r:id="rId21"/>
    <p:sldId id="2111" r:id="rId22"/>
    <p:sldId id="2112" r:id="rId23"/>
    <p:sldId id="2113" r:id="rId24"/>
    <p:sldId id="2114" r:id="rId25"/>
    <p:sldId id="2115" r:id="rId26"/>
    <p:sldId id="2116" r:id="rId27"/>
    <p:sldId id="2117" r:id="rId28"/>
    <p:sldId id="2118" r:id="rId29"/>
    <p:sldId id="2119" r:id="rId30"/>
    <p:sldId id="2120" r:id="rId31"/>
    <p:sldId id="2121" r:id="rId32"/>
    <p:sldId id="2135" r:id="rId33"/>
    <p:sldId id="2122" r:id="rId34"/>
    <p:sldId id="2123" r:id="rId35"/>
    <p:sldId id="2124" r:id="rId36"/>
    <p:sldId id="2125" r:id="rId37"/>
    <p:sldId id="2126" r:id="rId38"/>
    <p:sldId id="2127" r:id="rId39"/>
    <p:sldId id="2128" r:id="rId40"/>
    <p:sldId id="2129" r:id="rId41"/>
    <p:sldId id="2130" r:id="rId42"/>
    <p:sldId id="2131" r:id="rId43"/>
    <p:sldId id="2132" r:id="rId44"/>
    <p:sldId id="2133" r:id="rId45"/>
    <p:sldId id="213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38"/>
            <p14:sldId id="2141"/>
            <p14:sldId id="2142"/>
            <p14:sldId id="2140"/>
            <p14:sldId id="2095"/>
            <p14:sldId id="2096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35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>
        <p:scale>
          <a:sx n="124" d="100"/>
          <a:sy n="124" d="100"/>
        </p:scale>
        <p:origin x="-258" y="-30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3916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559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9" r:id="rId6"/>
    <p:sldLayoutId id="2147483690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 </a:t>
            </a:r>
            <a:r>
              <a:rPr lang="ko-KR" altLang="en-US" b="1" dirty="0" smtClean="0">
                <a:solidFill>
                  <a:schemeClr val="tx1"/>
                </a:solidFill>
              </a:rPr>
              <a:t>스타일 시트</a:t>
            </a:r>
            <a:r>
              <a:rPr lang="en-US" altLang="ko-KR" b="1" dirty="0" smtClean="0">
                <a:solidFill>
                  <a:schemeClr val="tx1"/>
                </a:solidFill>
              </a:rPr>
              <a:t>(CSS3)</a:t>
            </a:r>
            <a:r>
              <a:rPr lang="ko-KR" altLang="en-US" b="1" dirty="0" smtClean="0">
                <a:solidFill>
                  <a:schemeClr val="tx1"/>
                </a:solidFill>
              </a:rPr>
              <a:t> 기본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URL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0"/>
            <a:ext cx="5585460" cy="2499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768120"/>
            <a:ext cx="5585460" cy="1043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812060"/>
            <a:ext cx="5585460" cy="1729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2989" y="236455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페이지 구성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2989" y="3658533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background-image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URL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단위를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2989" y="552304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함수 내부에 경로를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1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display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1" y="1628800"/>
            <a:ext cx="3611880" cy="129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28800"/>
            <a:ext cx="3861758" cy="129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1767" y="306896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944" y="3068959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88908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visibility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1916766"/>
            <a:ext cx="2606040" cy="11277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71071"/>
            <a:ext cx="1981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7111" y="3195316"/>
            <a:ext cx="803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태그가 화면에서 제거되지만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visibility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화면에서 보이지 않게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4183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opacity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2" y="2292873"/>
            <a:ext cx="3200400" cy="164592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41" y="2606040"/>
            <a:ext cx="3031926" cy="101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4168" y="4154186"/>
            <a:ext cx="776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opacity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태그의 투명도를 조절하는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사이의 숫자를 입력할 수 있으며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투명한 상태를 나타내고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불투명한 상태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3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33513"/>
            <a:ext cx="63055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028" y="557936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박스 속성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2071315"/>
            <a:ext cx="451104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3290515"/>
            <a:ext cx="4511040" cy="156972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80928"/>
            <a:ext cx="10382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3633" y="4021336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너비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높이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너비와 높이가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픽셀로 지정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margin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1772816"/>
            <a:ext cx="4701540" cy="2194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3886389"/>
            <a:ext cx="4701540" cy="117348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54" y="1924239"/>
            <a:ext cx="1962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9735" y="421151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box-sizing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7" y="1956388"/>
            <a:ext cx="2910840" cy="146304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56388"/>
            <a:ext cx="5691733" cy="29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50986" y="4797152"/>
            <a:ext cx="689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borderwidth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너비를 지정하는 스타일 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크기 단위의 키워드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형태를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dashed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검정색 테두리가 형성됨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295800" y="2687908"/>
            <a:ext cx="504056" cy="1245148"/>
          </a:xfrm>
          <a:prstGeom prst="rightArrow">
            <a:avLst>
              <a:gd name="adj1" fmla="val 7015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border-radius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1375126"/>
            <a:ext cx="4724400" cy="12954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1375127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3391351"/>
            <a:ext cx="4724400" cy="165354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3391351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995864" y="155477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995864" y="3750069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6821" y="5531444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border-radius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테두리가 둥근 사각형 또는 원을 만들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각각 적용할 수 있음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7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 </a:t>
            </a:r>
            <a:r>
              <a:rPr lang="ko-KR" altLang="en-US" dirty="0"/>
              <a:t>스타일 속성을 공부할 때는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4.2 CSS3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키워드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색상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URL </a:t>
            </a:r>
            <a:r>
              <a:rPr lang="ko-KR" altLang="en-US" dirty="0"/>
              <a:t>단위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4.3 </a:t>
            </a:r>
            <a:r>
              <a:rPr lang="ko-KR" altLang="en-US" dirty="0"/>
              <a:t>가시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visibility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opacity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4.4 </a:t>
            </a:r>
            <a:r>
              <a:rPr lang="ko-KR" altLang="en-US" dirty="0"/>
              <a:t>박스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width </a:t>
            </a:r>
            <a:r>
              <a:rPr lang="ko-KR" altLang="en-US" dirty="0"/>
              <a:t>속성과 </a:t>
            </a:r>
            <a:r>
              <a:rPr lang="en-US" altLang="ko-KR" dirty="0"/>
              <a:t>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margin </a:t>
            </a:r>
            <a:r>
              <a:rPr lang="ko-KR" altLang="en-US" dirty="0"/>
              <a:t>속성과 </a:t>
            </a:r>
            <a:r>
              <a:rPr lang="en-US" altLang="ko-KR" dirty="0"/>
              <a:t>padding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 </a:t>
            </a:r>
            <a:r>
              <a:rPr lang="en-US" altLang="ko-KR" dirty="0"/>
              <a:t>sizing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7343975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background-image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4572000" cy="2590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88840"/>
            <a:ext cx="572366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2044" y="4724400"/>
            <a:ext cx="6187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이전에는 이렇게 배경 이미지를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개씩만 적용할 수 있었음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부터는 여러 개의 배경 이미지 적용이 가능해짐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여러 개의 배경을 적용할 경우에는 왼쪽에 위치한 이미지가 앞으로 나오게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이미지가 층을 이루어 출력됨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72" y="1772816"/>
            <a:ext cx="5256584" cy="23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1772816"/>
            <a:ext cx="5867479" cy="1332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7718" y="4724400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 크기를 조절할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이하에선 사용 불가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적용하며 각각 너비와 높이를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높이에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쉼표를 사용해 크기 단위를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BackgroundFront.png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파일은 너비가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background-repeat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75916"/>
            <a:ext cx="5040560" cy="1270385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675916"/>
            <a:ext cx="5544616" cy="2464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82859" y="4724400"/>
            <a:ext cx="7026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그림이 패턴을 이루어 여러 개 출력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이미지가 패턴을 이루게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background-attachment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4" y="1340768"/>
            <a:ext cx="4950837" cy="3846934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4"/>
          <a:stretch/>
        </p:blipFill>
        <p:spPr bwMode="auto">
          <a:xfrm>
            <a:off x="6168008" y="1340768"/>
            <a:ext cx="5112568" cy="1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 bwMode="auto">
          <a:xfrm>
            <a:off x="6168008" y="3818156"/>
            <a:ext cx="5112568" cy="155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8494569" y="3006360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90" y="5517232"/>
            <a:ext cx="9341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배경 이미지를 어떠한 방식으로 화면에 붙일 것인지를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스크롤에 따라 배경 이미지가 함께 이동한다는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뜻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 시 스크롤을 내려도 배경 이미지는 고정됨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44824"/>
            <a:ext cx="4687456" cy="1778439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48" y="1844824"/>
            <a:ext cx="6275912" cy="28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2744" y="4869160"/>
            <a:ext cx="4586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값을 입력하면 각각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3710940" cy="1356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780929"/>
            <a:ext cx="3710940" cy="246126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0" y="1556792"/>
            <a:ext cx="3883954" cy="36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92187" y="5517232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크기를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6" y="1484784"/>
            <a:ext cx="4229100" cy="2667000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84784"/>
            <a:ext cx="5154056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9147" y="4293096"/>
            <a:ext cx="8853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한 단어로 이루어진 폰트는 따옴표를 사용하지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단어 이상으로 이루어지는 단어는 따옴표를 반드시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있으나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사용할 사용자에겐 폰트가 설치되어 있지 않을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이러한 문제를 예방하고자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여러 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다국어 웹 페이지의 경우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가장 마지막 폰트에는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Serif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명조체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 Sans-serif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고딕체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Mono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space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고정폭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글꼴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3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font-weight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20483"/>
            <a:ext cx="5615940" cy="1684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89987"/>
            <a:ext cx="5615940" cy="106680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59" y="1644927"/>
            <a:ext cx="5328592" cy="249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8469" y="4509120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font-weight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폰트의 기울기 또는 두께를 조정함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700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line-height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1449520"/>
            <a:ext cx="5059620" cy="2377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3730712"/>
            <a:ext cx="5059620" cy="263349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449520"/>
            <a:ext cx="517167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31904" y="4149080"/>
            <a:ext cx="6575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높이를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형식을 가지는 태그를 수직 정렬할 수 있는 스타일 속성이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대체 방안으로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글자를 감싸는 박스의 높이와 같은 크기인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적용하여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출력한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사례가 우측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상단의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text-align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4" y="1737360"/>
            <a:ext cx="5085869" cy="3059791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37361"/>
            <a:ext cx="5504386" cy="30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9525" y="501317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text-align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글자의 정렬과 관련된 속성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4.5 </a:t>
            </a:r>
            <a:r>
              <a:rPr lang="ko-KR" altLang="en-US" dirty="0"/>
              <a:t>테두리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-width </a:t>
            </a:r>
            <a:r>
              <a:rPr lang="ko-KR" altLang="en-US" dirty="0"/>
              <a:t>속성과 </a:t>
            </a:r>
            <a:r>
              <a:rPr lang="en-US" altLang="ko-KR" dirty="0"/>
              <a:t>border - style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-radius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4.6 </a:t>
            </a:r>
            <a:r>
              <a:rPr lang="ko-KR" altLang="en-US" dirty="0"/>
              <a:t>배경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background-image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 </a:t>
            </a:r>
            <a:r>
              <a:rPr lang="en-US" altLang="ko-KR" dirty="0"/>
              <a:t>repeat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background-attachment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background-position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4.7 </a:t>
            </a:r>
            <a:r>
              <a:rPr lang="ko-KR" altLang="en-US" dirty="0"/>
              <a:t>폰트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family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style </a:t>
            </a:r>
            <a:r>
              <a:rPr lang="ko-KR" altLang="en-US" dirty="0"/>
              <a:t>속성과 </a:t>
            </a:r>
            <a:r>
              <a:rPr lang="en-US" altLang="ko-KR" dirty="0"/>
              <a:t>font -weight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-height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 align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-decoration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9658490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text-decoration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8" y="1628800"/>
            <a:ext cx="5204352" cy="2476859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37" y="1628800"/>
            <a:ext cx="5904656" cy="24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6016" y="4581128"/>
            <a:ext cx="877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글자에 밑줄이 생기고 글자의 색상이 파란색으로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일반적인 웹 페이지에서 링크에 밑줄이 없는 이유는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밑줄을 제거했기 때문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속성으로는 밑줄만 제거되며 색상은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별도로 적용해야 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98388"/>
              </p:ext>
            </p:extLst>
          </p:nvPr>
        </p:nvGraphicFramePr>
        <p:xfrm>
          <a:off x="2103706" y="3536035"/>
          <a:ext cx="7984588" cy="1800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6767"/>
                <a:gridCol w="6007821"/>
              </a:tblGrid>
              <a:tr h="49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static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태그가 위에서 아래로 순서대로 배치됩니다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relative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초기 위치 상태에서 상하좌우로 위치를 이동합니다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absolute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절대 위치 좌표를 설정합니다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fixed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기준으로 절대 위치 좌표를 설정합니다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7937" y="2132856"/>
            <a:ext cx="71561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절대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설정해 절대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요소를 입력한 순서를 통해 상대적으로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좌표를 사용할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“위에서 아래로”와 “왼쪽에서 오른쪽으로” 순서에 맞게 배치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키워드로 초기 위치가 지정된 상태에서 상하좌우로 이동 가능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1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89" y="1698689"/>
            <a:ext cx="3797803" cy="29391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98690"/>
            <a:ext cx="4641306" cy="32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2832" y="5085184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빨간색 상자가 가장 아래에 있고 파란색 상자가 가장 위에 있게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뒤에 입력한 태그가 상위에 올라가게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z-index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68" y="1340768"/>
            <a:ext cx="3366854" cy="3960594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40768"/>
            <a:ext cx="5514577" cy="396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9476" y="5530135"/>
            <a:ext cx="5513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 순서를 변경하고 싶을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숫자가 클수록 앞에 위치하게 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속성과 관련된 공식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6" y="1700807"/>
            <a:ext cx="3063240" cy="17602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3888432" cy="27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6135" y="4869160"/>
            <a:ext cx="9079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1)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개가 붙어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영역을 차지하지 않음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색상이 적용된 상자가 자신의 부모를 기준으로 위치를 잡지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54" y="1700807"/>
            <a:ext cx="3130576" cy="27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999292" y="258788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793716" y="211286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overflow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57" y="1880828"/>
            <a:ext cx="2956560" cy="1478280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6" y="1880828"/>
            <a:ext cx="3529247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880828"/>
            <a:ext cx="3544910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7630900" y="279955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9729" y="4869160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보이지 않게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스크롤로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만약 특정한 방향으로만 스크롤을 생성할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8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1455442"/>
            <a:ext cx="4440096" cy="2304932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90" y="1455442"/>
            <a:ext cx="5335991" cy="293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4725144"/>
            <a:ext cx="2220048" cy="968245"/>
          </a:xfrm>
          <a:prstGeom prst="rect">
            <a:avLst/>
          </a:prstGeom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88807"/>
            <a:ext cx="4610745" cy="217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291938" y="213985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88282" y="474121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4312" y="2238576"/>
            <a:ext cx="2828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태그이므로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그림과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글자를 분리하여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0186" y="5213289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이미지가 글자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위에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부유하게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됨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수평 정렬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19094"/>
            <a:ext cx="2720340" cy="189738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19094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4255919"/>
            <a:ext cx="2720340" cy="1897380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255919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183673" y="199973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183673" y="473655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20572" y="2313895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left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571" y="5160425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right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6" y="1524468"/>
            <a:ext cx="4254229" cy="2636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24468"/>
            <a:ext cx="4248472" cy="2314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4362725"/>
            <a:ext cx="4254229" cy="112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4077072"/>
            <a:ext cx="4254229" cy="25962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360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9205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360" y="40466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9204" y="382217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(4)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49711"/>
            <a:ext cx="4860540" cy="2609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4.10  </a:t>
            </a:r>
            <a:r>
              <a:rPr lang="en-US" altLang="ko-KR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clear:both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사용한 레이아웃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3417" y="1351722"/>
            <a:ext cx="4089734" cy="3949912"/>
            <a:chOff x="643417" y="1351722"/>
            <a:chExt cx="4089734" cy="39499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1351722"/>
              <a:ext cx="4089733" cy="11787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2502733"/>
              <a:ext cx="4089734" cy="111236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3602651"/>
              <a:ext cx="4089734" cy="169898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926296" y="1340768"/>
            <a:ext cx="4104178" cy="5240631"/>
            <a:chOff x="4948218" y="1340768"/>
            <a:chExt cx="4104178" cy="52406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1340768"/>
              <a:ext cx="4089733" cy="8965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2203890"/>
              <a:ext cx="4089733" cy="17100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18" y="3913941"/>
              <a:ext cx="4089733" cy="266745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63352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61910" y="1351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60978"/>
            <a:ext cx="2952328" cy="172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6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4.8 </a:t>
            </a:r>
            <a:r>
              <a:rPr lang="ko-KR" altLang="en-US" dirty="0"/>
              <a:t>위치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z </a:t>
            </a:r>
            <a:r>
              <a:rPr lang="en-US" altLang="ko-KR" dirty="0"/>
              <a:t>-index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 </a:t>
            </a:r>
            <a:r>
              <a:rPr lang="ko-KR" altLang="en-US" dirty="0"/>
              <a:t>속성과 관련된 </a:t>
            </a:r>
            <a:r>
              <a:rPr lang="ko-KR" altLang="en-US" dirty="0" smtClean="0"/>
              <a:t>공식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overflow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4.9 float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수평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레이아웃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4.10 clear: both</a:t>
            </a:r>
            <a:r>
              <a:rPr lang="ko-KR" altLang="en-US" dirty="0"/>
              <a:t>를 사용한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4.11 </a:t>
            </a:r>
            <a:r>
              <a:rPr lang="ko-KR" altLang="en-US" dirty="0"/>
              <a:t>그림자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-shadow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box-shadow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4.12 </a:t>
            </a:r>
            <a:r>
              <a:rPr lang="ko-KR" altLang="en-US" dirty="0" err="1"/>
              <a:t>그레이디언트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4.13 </a:t>
            </a:r>
            <a:r>
              <a:rPr lang="ko-KR" altLang="en-US" dirty="0"/>
              <a:t>벤더 </a:t>
            </a:r>
            <a:r>
              <a:rPr lang="ko-KR" altLang="en-US" dirty="0" err="1"/>
              <a:t>프리픽스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69937148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403891"/>
            <a:ext cx="6372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708920"/>
            <a:ext cx="4625340" cy="2575560"/>
          </a:xfrm>
          <a:prstGeom prst="rect">
            <a:avLst/>
          </a:prstGeom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27" y="2708920"/>
            <a:ext cx="6147617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태그에 그림자를 부여해주는 속성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09767"/>
            <a:ext cx="6181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2949505"/>
            <a:ext cx="4276599" cy="2649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92925"/>
            <a:ext cx="4276601" cy="627047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949505"/>
            <a:ext cx="6336704" cy="248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박스에 그림자를 부여해주는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93151"/>
            <a:ext cx="6336704" cy="367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3841" y="5445224"/>
            <a:ext cx="6404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Generator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툴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http://css3generator.com/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box-shadow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text-shadow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쉽게 생성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형태의 스타일을 정하고 생성된 코드를 복사해 스타일시트에 붙여 넣으면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7" y="1268760"/>
            <a:ext cx="6261646" cy="384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1883" y="5733256"/>
            <a:ext cx="8068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http://www.colorzilla.com/gradient-editor/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Ultimate CSS Gradient Generator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왼쪽에서 원하는 형태의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생성하고 오른쪽에 생성된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복사하는 식으로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이외에 원형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쉽게 생성할 수 있음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5631180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44"/>
            <a:ext cx="5631180" cy="425958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05264"/>
            <a:ext cx="4057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5866277" y="507469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프리픽스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052736"/>
            <a:ext cx="5135880" cy="3063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293096"/>
            <a:ext cx="4514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2370" y="5733256"/>
            <a:ext cx="7547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벤더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프리픽스는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 공급 업체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모질라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오페라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제공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실험적인 기능이 필요할 때 주로 사용함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4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스타일 속성 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요소에 스타일을 적용하는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8874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2934" y="5768787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 속성을 사용한 기본적인 레이아웃 구성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41" y="1196752"/>
            <a:ext cx="8100515" cy="431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스타일 속성을 공부할 때는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8" y="1556792"/>
            <a:ext cx="3829414" cy="29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21" y="1557373"/>
            <a:ext cx="4778488" cy="296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2969" y="5085184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좌측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Visual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Studio Code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의 자동 완성 기능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우측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W3Schools(http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://w3schools.com/)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84526"/>
              </p:ext>
            </p:extLst>
          </p:nvPr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/>
                <a:gridCol w="2776458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3" y="1784052"/>
            <a:ext cx="2727960" cy="1752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988840"/>
            <a:ext cx="5781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1203"/>
              </p:ext>
            </p:extLst>
          </p:nvPr>
        </p:nvGraphicFramePr>
        <p:xfrm>
          <a:off x="2103706" y="3644900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23901</TotalTime>
  <Words>1700</Words>
  <Application>Microsoft Office PowerPoint</Application>
  <PresentationFormat>사용자 지정</PresentationFormat>
  <Paragraphs>304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4 스타일 시트(CSS3) 기본</vt:lpstr>
      <vt:lpstr>Contents</vt:lpstr>
      <vt:lpstr>Contents</vt:lpstr>
      <vt:lpstr>Contents</vt:lpstr>
      <vt:lpstr>PowerPoint 프레젠테이션</vt:lpstr>
      <vt:lpstr>미리 보기 / 이 장에서 공부할 내용</vt:lpstr>
      <vt:lpstr>4.1  스타일 속성을 공부할 때는</vt:lpstr>
      <vt:lpstr>4.2  CSS3 단위 / 크기 단위</vt:lpstr>
      <vt:lpstr>4.2  CSS3 단위 / 색상 단위</vt:lpstr>
      <vt:lpstr>4.2  CSS3 단위 / URL 단위</vt:lpstr>
      <vt:lpstr>4.3  가시 속성 / display 속성</vt:lpstr>
      <vt:lpstr>4.3  가시 속성 / visibility 속성</vt:lpstr>
      <vt:lpstr>4.3  가시 속성 / opacity 속성</vt:lpstr>
      <vt:lpstr>4.4  박스 속성</vt:lpstr>
      <vt:lpstr>4.4  박스 속성 / width 속성과 height 속성</vt:lpstr>
      <vt:lpstr>4.4  박스 속성 / margin 속성과 padding 속성</vt:lpstr>
      <vt:lpstr>4.4  박스 속성 / box-sizing 속성</vt:lpstr>
      <vt:lpstr>4.5  테두리 속성 / border-width 속성과 border-style 속성</vt:lpstr>
      <vt:lpstr>4.5  테두리 속성 / border-radius 속성</vt:lpstr>
      <vt:lpstr>4.6  배경 속성 / background-image 속성</vt:lpstr>
      <vt:lpstr>4.6  배경 속성 / background-size 속성</vt:lpstr>
      <vt:lpstr>4.6  배경 속성 / background-repeat 속성</vt:lpstr>
      <vt:lpstr>4.6  배경 속성 / background-attachment 속성</vt:lpstr>
      <vt:lpstr>4.6  배경 속성 / background-position 속성</vt:lpstr>
      <vt:lpstr>4.7  폰트 속성 / font-size 속성</vt:lpstr>
      <vt:lpstr>4.7  폰트 속성 / font-size 속성</vt:lpstr>
      <vt:lpstr>4.7  폰트 속성 / font-style 속성과 font-weight 속성</vt:lpstr>
      <vt:lpstr>4.7  폰트 속성 / line-height 속성</vt:lpstr>
      <vt:lpstr>4.7  폰트 속성 / text-align 속성</vt:lpstr>
      <vt:lpstr>4.7  폰트 속성 / text-decoration 속성</vt:lpstr>
      <vt:lpstr>4.8  위치 속성 / position 속성</vt:lpstr>
      <vt:lpstr>4.8  위치 속성 / position 속성</vt:lpstr>
      <vt:lpstr>4.8  위치 속성 / z-index 속성</vt:lpstr>
      <vt:lpstr>4.8  위치 속성 / 위치 속성과 관련된 공식</vt:lpstr>
      <vt:lpstr>4.8  위치 속성 / overflow 속성</vt:lpstr>
      <vt:lpstr>4.9  float 속성 / float 속성 개요</vt:lpstr>
      <vt:lpstr>4.9  float 속성 / float 속성을 사용한 수평 정렬</vt:lpstr>
      <vt:lpstr>4.9  float 속성 / float 속성을 사용한 레이아웃 구성</vt:lpstr>
      <vt:lpstr>4.10  clear:both를 사용한 레이아웃 / float 속성을 사용한 레이아웃 구성</vt:lpstr>
      <vt:lpstr>4.11  그림자 속성 / text-shadow 속성</vt:lpstr>
      <vt:lpstr>4.11  그림자 속성 / box-shadow 속성</vt:lpstr>
      <vt:lpstr>4.11  그림자 속성 / box-shadow 속성</vt:lpstr>
      <vt:lpstr>4.12  그레이디언트</vt:lpstr>
      <vt:lpstr>4.12  그레이디언트</vt:lpstr>
      <vt:lpstr>4.13  벤더 프리픽스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1517</cp:revision>
  <dcterms:created xsi:type="dcterms:W3CDTF">2012-11-28T05:21:39Z</dcterms:created>
  <dcterms:modified xsi:type="dcterms:W3CDTF">2020-07-15T00:43:13Z</dcterms:modified>
</cp:coreProperties>
</file>